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294" r:id="rId9"/>
    <p:sldId id="300" r:id="rId10"/>
    <p:sldId id="301" r:id="rId11"/>
    <p:sldId id="292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font" Target="fonts/font12.fntdata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diagrams/_rels/data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ata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5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6.xml.rels><?xml version='1.0' encoding='UTF-8' standalone='yes'?>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Extend the instructor kit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Structure learning materials</a:t>
          </a: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Gather supporting elements</a:t>
          </a: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9E859CDE-7339-0248-9A18-DD0119DD537E}" type="pres">
      <dgm:prSet presAssocID="{A34EF38B-22DE-0F42-A002-325E29E120F2}" presName="text_1" presStyleLbl="node1" presStyleIdx="0" presStyleCnt="3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3"/>
      <dgm:spPr/>
    </dgm:pt>
    <dgm:pt modelId="{343CF49C-B375-964D-A2D8-225A3A474803}" type="pres">
      <dgm:prSet presAssocID="{E26637D2-C754-8149-ADC3-9BCED2FE6C06}" presName="text_2" presStyleLbl="node1" presStyleIdx="1" presStyleCnt="3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3"/>
      <dgm:spPr/>
    </dgm:pt>
    <dgm:pt modelId="{9196FA6A-5D30-A14E-8FDA-37F06FD756F5}" type="pres">
      <dgm:prSet presAssocID="{C15D6F66-A2B7-404B-AE1E-CB575D3B3918}" presName="text_3" presStyleLbl="node1" presStyleIdx="2" presStyleCnt="3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3"/>
      <dgm:spPr/>
    </dgm:pt>
  </dgm:ptLst>
  <dgm:cxnLst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Organisation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Supporting elements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Analyse the organisation of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Look into the supporting files in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i="0" kern="1200" dirty="0">
              <a:solidFill>
                <a:schemeClr val="tx1"/>
              </a:solidFill>
            </a:rPr>
            <a:t>Extend the instructor kit</a:t>
          </a:r>
          <a:endParaRPr lang="en-GB" sz="45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2D3FC799-51C0-3E4A-A95E-F9CF43A05AA9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Structure learning materials</a:t>
          </a:r>
        </a:p>
      </dsp:txBody>
      <dsp:txXfrm>
        <a:off x="920631" y="1740535"/>
        <a:ext cx="9535243" cy="870267"/>
      </dsp:txXfrm>
    </dsp:sp>
    <dsp:sp modelId="{B30DAC21-0F70-A848-8E67-57546AC768D1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Gather supporting elements</a:t>
          </a:r>
        </a:p>
      </dsp:txBody>
      <dsp:txXfrm>
        <a:off x="604289" y="3045936"/>
        <a:ext cx="9851585" cy="870267"/>
      </dsp:txXfrm>
    </dsp:sp>
    <dsp:sp modelId="{03485202-1616-2647-9327-7EE30F7CEAD3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Facilitation Guide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Feedback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Organisation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Supporting elements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Analyse the organisation of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Look into the supporting files in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hyperlink" Target="https://scope.bccampus.ca/course/view.php?id=477" TargetMode="External"/><Relationship Id="rId4" Type="http://schemas.openxmlformats.org/officeDocument/2006/relationships/hyperlink" Target="https://creativecommons.org/licenses/by/3.0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fair-by-design-methodology.github.io/FAIR-by-Design_ToT/latest/Stage%203%3A%20Design/07-Facilitation/07-Facilitation/#training-evaluation-form" TargetMode="External"/><Relationship Id="rId3" Type="http://schemas.openxmlformats.org/officeDocument/2006/relationships/hyperlink" Target="https://fair-by-design-methodology.github.io/FAIR-by-Design_ToT/latest/Stage%203%3A%20Design/07-Facilitation/07-Facilitation/#training-rating" TargetMode="External"/><Relationship Id="rId4" Type="http://schemas.openxmlformats.org/officeDocument/2006/relationships/hyperlink" Target="https://fair-by-design-methodology.github.io/FAIR-by-Design_ToT/latest/Stage%203%3A%20Design/07-Facilitation/07-Facilitation/#training-aspects-rating" TargetMode="External"/><Relationship Id="rId5" Type="http://schemas.openxmlformats.org/officeDocument/2006/relationships/hyperlink" Target="https://fair-by-design-methodology.github.io/FAIR-by-Design_ToT/latest/Stage%203%3A%20Design/07-Facilitation/07-Facilitation/#acquired-knowledge-rating" TargetMode="External"/><Relationship Id="rId6" Type="http://schemas.openxmlformats.org/officeDocument/2006/relationships/hyperlink" Target="https://fair-by-design-methodology.github.io/FAIR-by-Design_ToT/latest/Stage%203%3A%20Design/07-Facilitation/07-Facilitation/#insights" TargetMode="External"/><Relationship Id="rId7" Type="http://schemas.openxmlformats.org/officeDocument/2006/relationships/hyperlink" Target="https://learning.skills4eosc.eu/mod/feedback/view.php?id=36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4.xml"/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5.xml"/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citation-file-format.github.io/" TargetMode="External"/><Relationship Id="rId3" Type="http://schemas.openxmlformats.org/officeDocument/2006/relationships/hyperlink" Target="https://creativecommons.org/2014/01/07/plaintext-versions-of-creative-commons-4-0-licens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Instructional Design and Facilitation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 example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4252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defined logical organisation of all learning materials files you are now </a:t>
            </a:r>
            <a:r>
              <a:rPr lang="en-GB" dirty="0">
                <a:solidFill>
                  <a:schemeClr val="accent1"/>
                </a:solidFill>
              </a:rPr>
              <a:t>ready to start producing</a:t>
            </a:r>
            <a:r>
              <a:rPr lang="en-GB" dirty="0"/>
              <a:t> your own learning content.</a:t>
            </a:r>
          </a:p>
          <a:p>
            <a:endParaRPr lang="en-GB" dirty="0"/>
          </a:p>
          <a:p>
            <a:r>
              <a:rPr lang="en-GB" dirty="0"/>
              <a:t>It is imperative that you </a:t>
            </a:r>
            <a:r>
              <a:rPr lang="en-GB" dirty="0">
                <a:solidFill>
                  <a:schemeClr val="accent4"/>
                </a:solidFill>
              </a:rPr>
              <a:t>follow the rules of the logical organisation </a:t>
            </a:r>
            <a:r>
              <a:rPr lang="en-GB" dirty="0"/>
              <a:t>if you are planning to </a:t>
            </a:r>
            <a:r>
              <a:rPr lang="en-GB" dirty="0">
                <a:solidFill>
                  <a:schemeClr val="accent2"/>
                </a:solidFill>
              </a:rPr>
              <a:t>automate your publishing</a:t>
            </a:r>
            <a:r>
              <a:rPr lang="en-GB" dirty="0"/>
              <a:t> process based on the </a:t>
            </a:r>
            <a:r>
              <a:rPr lang="en-GB" dirty="0">
                <a:solidFill>
                  <a:schemeClr val="accent3"/>
                </a:solidFill>
              </a:rPr>
              <a:t>workflow provided </a:t>
            </a:r>
            <a:r>
              <a:rPr lang="en-GB" dirty="0"/>
              <a:t>in this training.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https://doi.org/10.5281/zenodo.10716172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90997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acilitation Guide&#13;&#10;Feedback&#13;&#10;Organisation&#13;&#10;Supporting elemen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89397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Instructor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learning unit plan</a:t>
            </a:r>
          </a:p>
          <a:p>
            <a:r>
              <a:rPr lang="en-GB" sz="4000" dirty="0"/>
              <a:t>activity details</a:t>
            </a:r>
          </a:p>
          <a:p>
            <a:r>
              <a:rPr lang="en-GB" sz="4000" dirty="0"/>
              <a:t>quiz question banks</a:t>
            </a:r>
          </a:p>
          <a:p>
            <a:r>
              <a:rPr lang="en-GB" sz="4000" dirty="0"/>
              <a:t>quiz strategies</a:t>
            </a:r>
          </a:p>
          <a:p>
            <a:r>
              <a:rPr lang="en-GB" sz="4000" dirty="0">
                <a:solidFill>
                  <a:schemeClr val="accent4"/>
                </a:solidFill>
              </a:rPr>
              <a:t>facilitation guide</a:t>
            </a:r>
          </a:p>
          <a:p>
            <a:r>
              <a:rPr lang="en-GB" sz="4000" dirty="0">
                <a:solidFill>
                  <a:schemeClr val="accent1"/>
                </a:solidFill>
              </a:rPr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78A037-D9D9-FC45-9AC4-D3C940EDF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2200" y="2259518"/>
            <a:ext cx="5181600" cy="348355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D8A127-C52A-AD4B-BE8B-7C4567311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172200" y="5743069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s://scope.bccampus.ca/course/view.php?id=477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/3.0/"/>
              </a:rPr>
              <a:t>CC BY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468136"/>
              </p:ext>
            </p:extLst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Feedback tool </a:t>
            </a:r>
            <a:r>
              <a:rPr lang="en-GB" dirty="0"/>
              <a:t>integrated in Skills4EOSC learning platform:</a:t>
            </a:r>
          </a:p>
          <a:p>
            <a:pPr lvl="1"/>
            <a:r>
              <a:rPr lang="en-GB" dirty="0"/>
              <a:t>availability from - to</a:t>
            </a:r>
          </a:p>
          <a:p>
            <a:pPr lvl="1"/>
            <a:r>
              <a:rPr lang="en-GB" dirty="0"/>
              <a:t>anonymous</a:t>
            </a:r>
          </a:p>
          <a:p>
            <a:pPr lvl="1"/>
            <a:r>
              <a:rPr lang="en-GB" dirty="0"/>
              <a:t>no multiple submissions</a:t>
            </a:r>
          </a:p>
          <a:p>
            <a:pPr lvl="1"/>
            <a:r>
              <a:rPr lang="en-GB" dirty="0"/>
              <a:t>show analysis page (for transparent review of the results)</a:t>
            </a:r>
          </a:p>
          <a:p>
            <a:r>
              <a:rPr lang="en-GB" dirty="0">
                <a:solidFill>
                  <a:schemeClr val="accent1"/>
                </a:solidFill>
              </a:rPr>
              <a:t>Pre-designed questions</a:t>
            </a:r>
            <a:r>
              <a:rPr lang="en-GB" dirty="0"/>
              <a:t> available for reuse</a:t>
            </a:r>
          </a:p>
          <a:p>
            <a:pPr lvl="1"/>
            <a:r>
              <a:rPr lang="en-GB" dirty="0">
                <a:hlinkClick r:id="rId2"/>
              </a:rPr>
              <a:t>Training Evaluation Form</a:t>
            </a:r>
            <a:endParaRPr lang="en-GB" dirty="0"/>
          </a:p>
          <a:p>
            <a:pPr lvl="2"/>
            <a:r>
              <a:rPr lang="en-GB" dirty="0">
                <a:hlinkClick r:id="rId3"/>
              </a:rPr>
              <a:t>Training rating</a:t>
            </a:r>
            <a:endParaRPr lang="en-GB" dirty="0"/>
          </a:p>
          <a:p>
            <a:pPr lvl="2"/>
            <a:r>
              <a:rPr lang="en-GB" dirty="0">
                <a:hlinkClick r:id="rId4"/>
              </a:rPr>
              <a:t>Training aspects rating</a:t>
            </a:r>
            <a:endParaRPr lang="en-GB" dirty="0"/>
          </a:p>
          <a:p>
            <a:pPr lvl="2"/>
            <a:r>
              <a:rPr lang="en-GB" dirty="0">
                <a:hlinkClick r:id="rId5"/>
              </a:rPr>
              <a:t>Acquired knowledge rating</a:t>
            </a:r>
            <a:endParaRPr lang="en-GB" dirty="0"/>
          </a:p>
          <a:p>
            <a:pPr lvl="2"/>
            <a:r>
              <a:rPr lang="en-GB" dirty="0">
                <a:hlinkClick r:id="rId6"/>
              </a:rPr>
              <a:t>Insights</a:t>
            </a:r>
            <a:endParaRPr lang="en-GB" dirty="0"/>
          </a:p>
        </p:txBody>
      </p:sp>
      <p:grpSp>
        <p:nvGrpSpPr>
          <p:cNvPr id="9" name="Group 8" descr="See how it looks like on the Learning Platform&#13;&#10;">
            <a:extLst>
              <a:ext uri="{FF2B5EF4-FFF2-40B4-BE49-F238E27FC236}">
                <a16:creationId xmlns:a16="http://schemas.microsoft.com/office/drawing/2014/main" id="{67430086-A98D-E54B-B502-0B30159BA71F}"/>
              </a:ext>
            </a:extLst>
          </p:cNvPr>
          <p:cNvGrpSpPr/>
          <p:nvPr/>
        </p:nvGrpSpPr>
        <p:grpSpPr>
          <a:xfrm>
            <a:off x="6095999" y="4669971"/>
            <a:ext cx="5578929" cy="898072"/>
            <a:chOff x="6095999" y="4669971"/>
            <a:chExt cx="5578929" cy="898072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7EC12381-2E99-5947-A454-BED66892A29F}"/>
                </a:ext>
              </a:extLst>
            </p:cNvPr>
            <p:cNvSpPr/>
            <p:nvPr/>
          </p:nvSpPr>
          <p:spPr>
            <a:xfrm rot="10800000">
              <a:off x="6095999" y="4669971"/>
              <a:ext cx="5257800" cy="8980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0D7A26-0E60-5E47-9DA9-A5D7DFE043EE}"/>
                </a:ext>
              </a:extLst>
            </p:cNvPr>
            <p:cNvSpPr txBox="1"/>
            <p:nvPr/>
          </p:nvSpPr>
          <p:spPr>
            <a:xfrm>
              <a:off x="6466114" y="4918952"/>
              <a:ext cx="52088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hlinkClick r:id="rId7"/>
                </a:rPr>
                <a:t>See how it looks like on the Learning Platform</a:t>
              </a:r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849346"/>
              </p:ext>
            </p:extLst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Logical organisation example</a:t>
            </a:r>
            <a:endParaRPr lang="en-GB" u="sng" dirty="0"/>
          </a:p>
        </p:txBody>
      </p:sp>
      <p:graphicFrame>
        <p:nvGraphicFramePr>
          <p:cNvPr id="5" name="Content Placeholder 4" descr="Analyse the organisation of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90920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94B590-3B7A-A148-A497-FE650E1A1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Machine-readable Metadata</a:t>
            </a:r>
          </a:p>
          <a:p>
            <a:pPr lvl="1"/>
            <a:r>
              <a:rPr lang="en-GB" dirty="0"/>
              <a:t>In header of Syllabus file</a:t>
            </a:r>
          </a:p>
          <a:p>
            <a:r>
              <a:rPr lang="en-GB" dirty="0">
                <a:solidFill>
                  <a:schemeClr val="accent2"/>
                </a:solidFill>
              </a:rPr>
              <a:t>Citation</a:t>
            </a:r>
          </a:p>
          <a:p>
            <a:pPr lvl="1"/>
            <a:r>
              <a:rPr lang="en-GB" dirty="0">
                <a:hlinkClick r:id="rId2"/>
              </a:rPr>
              <a:t>Citation File Format - CFF</a:t>
            </a:r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Licence</a:t>
            </a:r>
          </a:p>
          <a:p>
            <a:pPr lvl="1"/>
            <a:r>
              <a:rPr lang="en-GB" dirty="0"/>
              <a:t> text oriented version of the CC license of your choice</a:t>
            </a:r>
          </a:p>
          <a:p>
            <a:pPr lvl="1"/>
            <a:r>
              <a:rPr lang="en-GB" dirty="0">
                <a:hlinkClick r:id="rId3"/>
              </a:rPr>
              <a:t>https://creativecommons.org/2014/01/07/plaintext-versions-of-creative-commons-4-0-licenses/</a:t>
            </a:r>
            <a:r>
              <a:rPr lang="en-GB" dirty="0"/>
              <a:t> </a:t>
            </a:r>
          </a:p>
          <a:p>
            <a:r>
              <a:rPr lang="en-GB" dirty="0"/>
              <a:t>Code of Conduct</a:t>
            </a:r>
          </a:p>
          <a:p>
            <a:pPr lvl="1"/>
            <a:r>
              <a:rPr lang="en-GB" dirty="0"/>
              <a:t>define the rules of play when working in a collaborative environment</a:t>
            </a:r>
          </a:p>
          <a:p>
            <a:r>
              <a:rPr lang="en-GB" dirty="0">
                <a:solidFill>
                  <a:schemeClr val="accent3"/>
                </a:solidFill>
              </a:rPr>
              <a:t>Readme</a:t>
            </a:r>
          </a:p>
          <a:p>
            <a:pPr lvl="1"/>
            <a:r>
              <a:rPr lang="en-GB" dirty="0"/>
              <a:t>landing page for other trainers and instructional designers that seek to reuse your materials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541</Words>
  <Application>Microsoft Macintosh PowerPoint</Application>
  <DocSecurity>0</DocSecurity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Quicksand SemiBold</vt:lpstr>
      <vt:lpstr>Calibri</vt:lpstr>
      <vt:lpstr>Arial</vt:lpstr>
      <vt:lpstr>Quicksand</vt:lpstr>
      <vt:lpstr>Tema di Office</vt:lpstr>
      <vt:lpstr>Instructional Design and Facilitation </vt:lpstr>
      <vt:lpstr>Learning Objectives</vt:lpstr>
      <vt:lpstr>Agenda</vt:lpstr>
      <vt:lpstr>Instructor Kit</vt:lpstr>
      <vt:lpstr>Facilitation Guide</vt:lpstr>
      <vt:lpstr>Feedback questions</vt:lpstr>
      <vt:lpstr>Logical organisation</vt:lpstr>
      <vt:lpstr>Logical organisation example</vt:lpstr>
      <vt:lpstr>Supporting elements</vt:lpstr>
      <vt:lpstr>Supporting elements example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47</cp:revision>
  <dcterms:created xsi:type="dcterms:W3CDTF">2022-09-22T13:19:16Z</dcterms:created>
  <dcterms:modified xsi:type="dcterms:W3CDTF">2023-10-19T07:20:59Z</dcterms:modified>
  <cp:category/>
  <dc:identifier/>
  <cp:contentStatus/>
  <dc:language/>
  <cp:version/>
</cp:coreProperties>
</file>